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</p:sldMasterIdLst>
  <p:sldIdLst>
    <p:sldId id="256" r:id="rId2"/>
    <p:sldId id="259" r:id="rId3"/>
    <p:sldId id="260" r:id="rId4"/>
    <p:sldId id="269" r:id="rId5"/>
    <p:sldId id="261" r:id="rId6"/>
    <p:sldId id="262" r:id="rId7"/>
    <p:sldId id="263" r:id="rId8"/>
    <p:sldId id="264" r:id="rId9"/>
    <p:sldId id="271" r:id="rId10"/>
    <p:sldId id="265" r:id="rId11"/>
    <p:sldId id="266" r:id="rId12"/>
    <p:sldId id="257" r:id="rId13"/>
    <p:sldId id="258" r:id="rId14"/>
    <p:sldId id="267" r:id="rId15"/>
    <p:sldId id="270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6"/>
    <p:restoredTop sz="94643"/>
  </p:normalViewPr>
  <p:slideViewPr>
    <p:cSldViewPr snapToGrid="0" snapToObjects="1">
      <p:cViewPr varScale="1">
        <p:scale>
          <a:sx n="81" d="100"/>
          <a:sy n="81" d="100"/>
        </p:scale>
        <p:origin x="96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8E80D82B-F75D-2143-A1A1-865DBED4CCD5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8EB5A8CE-8E53-E647-AD5D-2CA9CA049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125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0D82B-F75D-2143-A1A1-865DBED4CCD5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A8CE-8E53-E647-AD5D-2CA9CA049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218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E80D82B-F75D-2143-A1A1-865DBED4CCD5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EB5A8CE-8E53-E647-AD5D-2CA9CA049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1091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E80D82B-F75D-2143-A1A1-865DBED4CCD5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EB5A8CE-8E53-E647-AD5D-2CA9CA0493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58618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E80D82B-F75D-2143-A1A1-865DBED4CCD5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EB5A8CE-8E53-E647-AD5D-2CA9CA049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3119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0D82B-F75D-2143-A1A1-865DBED4CCD5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A8CE-8E53-E647-AD5D-2CA9CA049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0691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0D82B-F75D-2143-A1A1-865DBED4CCD5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A8CE-8E53-E647-AD5D-2CA9CA049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537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0D82B-F75D-2143-A1A1-865DBED4CCD5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A8CE-8E53-E647-AD5D-2CA9CA049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9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E80D82B-F75D-2143-A1A1-865DBED4CCD5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EB5A8CE-8E53-E647-AD5D-2CA9CA049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24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0D82B-F75D-2143-A1A1-865DBED4CCD5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A8CE-8E53-E647-AD5D-2CA9CA049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77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E80D82B-F75D-2143-A1A1-865DBED4CCD5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EB5A8CE-8E53-E647-AD5D-2CA9CA049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624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0D82B-F75D-2143-A1A1-865DBED4CCD5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A8CE-8E53-E647-AD5D-2CA9CA049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64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0D82B-F75D-2143-A1A1-865DBED4CCD5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A8CE-8E53-E647-AD5D-2CA9CA049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809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0D82B-F75D-2143-A1A1-865DBED4CCD5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A8CE-8E53-E647-AD5D-2CA9CA049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02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0D82B-F75D-2143-A1A1-865DBED4CCD5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A8CE-8E53-E647-AD5D-2CA9CA049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41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0D82B-F75D-2143-A1A1-865DBED4CCD5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A8CE-8E53-E647-AD5D-2CA9CA049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274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0D82B-F75D-2143-A1A1-865DBED4CCD5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A8CE-8E53-E647-AD5D-2CA9CA049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891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0D82B-F75D-2143-A1A1-865DBED4CCD5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5A8CE-8E53-E647-AD5D-2CA9CA049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738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emily.kalaka@wcsdny.or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5986" y="1640206"/>
            <a:ext cx="9448800" cy="1825096"/>
          </a:xfrm>
        </p:spPr>
        <p:txBody>
          <a:bodyPr>
            <a:normAutofit/>
          </a:bodyPr>
          <a:lstStyle/>
          <a:p>
            <a:pPr algn="ctr"/>
            <a:r>
              <a:rPr lang="en-US" sz="5500" dirty="0" smtClean="0">
                <a:latin typeface="Noteworthy Light" charset="0"/>
                <a:ea typeface="Noteworthy Light" charset="0"/>
                <a:cs typeface="Noteworthy Light" charset="0"/>
              </a:rPr>
              <a:t>Welcome to Parent Night! </a:t>
            </a:r>
            <a:endParaRPr lang="en-US" sz="5500" dirty="0">
              <a:latin typeface="Noteworthy Light" charset="0"/>
              <a:ea typeface="Noteworthy Light" charset="0"/>
              <a:cs typeface="Noteworthy Light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50254"/>
            <a:ext cx="9448800" cy="1286764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Miss </a:t>
            </a:r>
            <a:r>
              <a:rPr lang="en-US" dirty="0" err="1" smtClean="0"/>
              <a:t>Kalaka</a:t>
            </a:r>
            <a:r>
              <a:rPr lang="en-US" dirty="0" smtClean="0"/>
              <a:t> 4</a:t>
            </a:r>
            <a:r>
              <a:rPr lang="en-US" baseline="30000" dirty="0" smtClean="0"/>
              <a:t>th</a:t>
            </a:r>
            <a:r>
              <a:rPr lang="en-US" dirty="0" smtClean="0"/>
              <a:t> Grade Math &amp; Science </a:t>
            </a:r>
          </a:p>
          <a:p>
            <a:pPr algn="ctr"/>
            <a:r>
              <a:rPr lang="en-US" dirty="0" smtClean="0"/>
              <a:t>Mrs. Rossi 4</a:t>
            </a:r>
            <a:r>
              <a:rPr lang="en-US" baseline="30000" dirty="0" smtClean="0"/>
              <a:t>th</a:t>
            </a:r>
            <a:r>
              <a:rPr lang="en-US" dirty="0" smtClean="0"/>
              <a:t> Grade ELA &amp; Social </a:t>
            </a:r>
            <a:r>
              <a:rPr lang="en-US" dirty="0" smtClean="0"/>
              <a:t>Studies</a:t>
            </a:r>
          </a:p>
          <a:p>
            <a:pPr algn="ctr"/>
            <a:r>
              <a:rPr lang="en-US" dirty="0" smtClean="0"/>
              <a:t>Mrs. Cardoso</a:t>
            </a:r>
            <a:endParaRPr lang="en-US" dirty="0"/>
          </a:p>
        </p:txBody>
      </p:sp>
      <p:pic>
        <p:nvPicPr>
          <p:cNvPr id="1026" name="Picture 2" descr="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930" y="1035299"/>
            <a:ext cx="1643270" cy="183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ge result for math clip 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616" y="9306586"/>
            <a:ext cx="2342321" cy="208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mage result for math clip 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60" y="1962432"/>
            <a:ext cx="1326155" cy="118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83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Noteworthy Light" charset="0"/>
                <a:ea typeface="Noteworthy Light" charset="0"/>
                <a:cs typeface="Noteworthy Light" charset="0"/>
              </a:rPr>
              <a:t>Math Curriculum </a:t>
            </a:r>
            <a:endParaRPr lang="en-US" dirty="0">
              <a:latin typeface="Noteworthy Light" charset="0"/>
              <a:ea typeface="Noteworthy Light" charset="0"/>
              <a:cs typeface="Noteworthy Ligh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3395153"/>
            <a:ext cx="4690241" cy="4024125"/>
          </a:xfrm>
        </p:spPr>
        <p:txBody>
          <a:bodyPr>
            <a:normAutofit/>
          </a:bodyPr>
          <a:lstStyle/>
          <a:p>
            <a:r>
              <a:rPr lang="en-US" sz="3000" dirty="0" smtClean="0"/>
              <a:t>Place Value</a:t>
            </a:r>
          </a:p>
          <a:p>
            <a:r>
              <a:rPr lang="en-US" sz="3000" dirty="0" smtClean="0"/>
              <a:t>Adding and Subtracting Multi-digit numbers</a:t>
            </a:r>
          </a:p>
          <a:p>
            <a:r>
              <a:rPr lang="en-US" sz="3000" dirty="0" smtClean="0"/>
              <a:t>Multiplication</a:t>
            </a:r>
          </a:p>
          <a:p>
            <a:r>
              <a:rPr lang="en-US" sz="3000" dirty="0" smtClean="0"/>
              <a:t>Division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174" y="1410887"/>
            <a:ext cx="4622800" cy="1752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90441" y="3395153"/>
            <a:ext cx="532874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3000" dirty="0" smtClean="0"/>
              <a:t>Factors &amp; Multiples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000" dirty="0" smtClean="0"/>
              <a:t>Fractions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000" dirty="0" smtClean="0"/>
              <a:t>Data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000" dirty="0" smtClean="0"/>
              <a:t>Decimals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000" dirty="0" smtClean="0"/>
              <a:t>Measurement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000" dirty="0" smtClean="0"/>
              <a:t>Geometry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17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Noteworthy Light" charset="0"/>
                <a:ea typeface="Noteworthy Light" charset="0"/>
                <a:cs typeface="Noteworthy Light" charset="0"/>
              </a:rPr>
              <a:t>Science Curriculum</a:t>
            </a:r>
            <a:endParaRPr lang="en-US" dirty="0">
              <a:latin typeface="Noteworthy Light" charset="0"/>
              <a:ea typeface="Noteworthy Light" charset="0"/>
              <a:cs typeface="Noteworthy Ligh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Fourth Grade -Organization in the Natural World</a:t>
            </a:r>
            <a:endParaRPr lang="en-US" dirty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>Unit 1: Organizing Ourselves for Doing Science</a:t>
            </a:r>
          </a:p>
          <a:p>
            <a:pPr marL="0" indent="0">
              <a:buNone/>
            </a:pPr>
            <a:r>
              <a:rPr lang="en-US" dirty="0"/>
              <a:t>Unit 2: Digestion, Nutrients, Food Chains and Food Webs</a:t>
            </a:r>
          </a:p>
          <a:p>
            <a:pPr marL="0" indent="0">
              <a:buNone/>
            </a:pPr>
            <a:r>
              <a:rPr lang="en-US" dirty="0"/>
              <a:t>Unit 3: Simple Machines</a:t>
            </a:r>
          </a:p>
          <a:p>
            <a:pPr marL="0" indent="0">
              <a:buNone/>
            </a:pPr>
            <a:r>
              <a:rPr lang="en-US" dirty="0"/>
              <a:t>Unit 4: Organization of the Earth (constructive and destructive forces, rocks and minerals)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5617" y="4648200"/>
            <a:ext cx="3218355" cy="193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0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Noteworthy Light" charset="0"/>
                <a:ea typeface="Noteworthy Light" charset="0"/>
                <a:cs typeface="Noteworthy Light" charset="0"/>
              </a:rPr>
              <a:t>SChedule</a:t>
            </a:r>
            <a:endParaRPr lang="en-US" dirty="0">
              <a:latin typeface="Noteworthy Light" charset="0"/>
              <a:ea typeface="Noteworthy Light" charset="0"/>
              <a:cs typeface="Noteworthy Light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156" y="169864"/>
            <a:ext cx="5082209" cy="6486662"/>
          </a:xfrm>
        </p:spPr>
      </p:pic>
    </p:spTree>
    <p:extLst>
      <p:ext uri="{BB962C8B-B14F-4D97-AF65-F5344CB8AC3E}">
        <p14:creationId xmlns:p14="http://schemas.microsoft.com/office/powerpoint/2010/main" val="105489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Noteworthy Light" charset="0"/>
                <a:ea typeface="Noteworthy Light" charset="0"/>
                <a:cs typeface="Noteworthy Light" charset="0"/>
              </a:rPr>
              <a:t>Grading Policy </a:t>
            </a:r>
            <a:endParaRPr lang="en-US" dirty="0">
              <a:latin typeface="Noteworthy Light" charset="0"/>
              <a:ea typeface="Noteworthy Light" charset="0"/>
              <a:cs typeface="Noteworthy Ligh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Grading Procedure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All of our grading is based on a 1-4 proficiency scale.  </a:t>
            </a:r>
          </a:p>
          <a:p>
            <a:r>
              <a:rPr lang="en-US" dirty="0"/>
              <a:t>4 indicates the student is </a:t>
            </a:r>
            <a:r>
              <a:rPr lang="en-US" u="sng" dirty="0"/>
              <a:t>exceeding</a:t>
            </a:r>
            <a:r>
              <a:rPr lang="en-US" dirty="0"/>
              <a:t> the grade level standards. </a:t>
            </a:r>
          </a:p>
          <a:p>
            <a:r>
              <a:rPr lang="en-US" dirty="0"/>
              <a:t>3 is </a:t>
            </a:r>
            <a:r>
              <a:rPr lang="en-US" u="sng" dirty="0"/>
              <a:t>meeting the grade level</a:t>
            </a:r>
            <a:r>
              <a:rPr lang="en-US" dirty="0"/>
              <a:t> expectations. </a:t>
            </a:r>
          </a:p>
          <a:p>
            <a:r>
              <a:rPr lang="en-US" dirty="0"/>
              <a:t>2 is </a:t>
            </a:r>
            <a:r>
              <a:rPr lang="en-US" u="sng" dirty="0"/>
              <a:t>working towards grade level</a:t>
            </a:r>
            <a:r>
              <a:rPr lang="en-US" dirty="0"/>
              <a:t> expectations. </a:t>
            </a:r>
          </a:p>
          <a:p>
            <a:r>
              <a:rPr lang="en-US" dirty="0"/>
              <a:t>1 is performing </a:t>
            </a:r>
            <a:r>
              <a:rPr lang="en-US" u="sng" dirty="0"/>
              <a:t>below grade level</a:t>
            </a:r>
            <a:r>
              <a:rPr lang="en-US" dirty="0"/>
              <a:t>.</a:t>
            </a:r>
          </a:p>
        </p:txBody>
      </p:sp>
      <p:pic>
        <p:nvPicPr>
          <p:cNvPr id="5124" name="Picture 4" descr="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455" y="3580260"/>
            <a:ext cx="2247900" cy="26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53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Noteworthy Light" charset="0"/>
                <a:ea typeface="Noteworthy Light" charset="0"/>
                <a:cs typeface="Noteworthy Light" charset="0"/>
              </a:rPr>
              <a:t>Snack</a:t>
            </a:r>
            <a:endParaRPr lang="en-US" dirty="0">
              <a:latin typeface="Noteworthy Light" charset="0"/>
              <a:ea typeface="Noteworthy Light" charset="0"/>
              <a:cs typeface="Noteworthy Ligh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working snack will be available to students at 2:00-3:00</a:t>
            </a:r>
          </a:p>
          <a:p>
            <a:r>
              <a:rPr lang="en-US" dirty="0" smtClean="0"/>
              <a:t>Students may bring water bottles to school- it is important to stay hydrated especially in the heat!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268" name="Picture 4" descr="mage result for swell water bot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579" y="3226390"/>
            <a:ext cx="3168869" cy="316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30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order to increase you child’s academic success: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Make attendance a priority and limit tardiness</a:t>
            </a:r>
          </a:p>
          <a:p>
            <a:r>
              <a:rPr lang="en-US" dirty="0" smtClean="0"/>
              <a:t>Communicate with your child’s teacher(s)</a:t>
            </a:r>
          </a:p>
          <a:p>
            <a:r>
              <a:rPr lang="en-US" dirty="0" smtClean="0"/>
              <a:t>Stay informed through our school’s webpage, teacher webpages, Remind, &amp; Twitter</a:t>
            </a:r>
          </a:p>
          <a:p>
            <a:r>
              <a:rPr lang="en-US" dirty="0" smtClean="0"/>
              <a:t>Ensure your child reads and minimum of 20 minutes and practices math facts daily</a:t>
            </a:r>
          </a:p>
          <a:p>
            <a:r>
              <a:rPr lang="en-US" dirty="0" smtClean="0"/>
              <a:t>Consider involvement in our P.T.A. and/or other opportunities to support children</a:t>
            </a:r>
          </a:p>
          <a:p>
            <a:r>
              <a:rPr lang="en-US" dirty="0" smtClean="0"/>
              <a:t>Limit television &amp; social media- encourage outside play</a:t>
            </a:r>
          </a:p>
          <a:p>
            <a:r>
              <a:rPr lang="en-US" dirty="0" smtClean="0"/>
              <a:t>Monitor you child’s social media usage</a:t>
            </a:r>
            <a:endParaRPr lang="en-US" dirty="0"/>
          </a:p>
        </p:txBody>
      </p:sp>
      <p:sp>
        <p:nvSpPr>
          <p:cNvPr id="4" name="AutoShape 2" descr="Image result for succes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Image result for succes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75" y="312738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3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Feel free to contact me!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 am always available via email!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>
                <a:hlinkClick r:id="rId2"/>
              </a:rPr>
              <a:t>emily.kalaka@wcsdny.org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*Sign up for remind app &amp; follow us on twitter!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*Before you leave, please sign up for parent-teacher conferences!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Thank you for coming </a:t>
            </a:r>
            <a:r>
              <a:rPr lang="en-US" dirty="0" smtClean="0">
                <a:sym typeface="Wingdings"/>
              </a:rPr>
              <a:t></a:t>
            </a:r>
          </a:p>
          <a:p>
            <a:pPr marL="0" indent="0">
              <a:buNone/>
            </a:pPr>
            <a:r>
              <a:rPr lang="en-US" dirty="0" smtClean="0">
                <a:sym typeface="Wingdings"/>
              </a:rPr>
              <a:t>*After signing up, please go across the hall to Mrs. Rossi’s room to meet her and learn about ELA &amp; Social Studies!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8399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Noteworthy Light" charset="0"/>
                <a:ea typeface="Noteworthy Light" charset="0"/>
                <a:cs typeface="Noteworthy Light" charset="0"/>
              </a:rPr>
              <a:t>Parent Night</a:t>
            </a:r>
            <a:endParaRPr lang="en-US" dirty="0">
              <a:latin typeface="Noteworthy Light" charset="0"/>
              <a:ea typeface="Noteworthy Light" charset="0"/>
              <a:cs typeface="Noteworthy Ligh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 typeface="Wingdings" charset="2"/>
              <a:buChar char="Ø"/>
            </a:pP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The </a:t>
            </a: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purpose of tonight’s meeting is to get acquainted and give you an overview of the goals and expectations of fourth grade.</a:t>
            </a:r>
          </a:p>
          <a:p>
            <a:pPr marL="0" indent="0">
              <a:buNone/>
            </a:pP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en-US" dirty="0"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u="sng" dirty="0">
                <a:latin typeface="Century Gothic" charset="0"/>
                <a:ea typeface="Century Gothic" charset="0"/>
                <a:cs typeface="Century Gothic" charset="0"/>
              </a:rPr>
              <a:t>Our Goals for the Class: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0" indent="0">
              <a:buNone/>
            </a:pP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1. For children to grow socially, emotionally, and academically.</a:t>
            </a:r>
          </a:p>
          <a:p>
            <a:pPr marL="0" indent="0">
              <a:buNone/>
            </a:pP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2. For children to take responsibility of their own learning and build a strong work ethic.</a:t>
            </a:r>
          </a:p>
          <a:p>
            <a:pPr marL="0" indent="0">
              <a:buNone/>
            </a:pP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3. For children to strive to be the best students they can be.</a:t>
            </a:r>
          </a:p>
          <a:p>
            <a:pPr marL="0" indent="0">
              <a:buNone/>
            </a:pP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4. For children to feel positive and confident.</a:t>
            </a:r>
          </a:p>
          <a:p>
            <a:pPr marL="0" indent="0">
              <a:buNone/>
            </a:pP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5. For children to develop time management and problem solving strategies.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2050" name="Picture 2" descr="mage result for pencil clip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59735">
            <a:off x="1351722" y="-732238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6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Noteworthy Light" charset="0"/>
              <a:ea typeface="Noteworthy Light" charset="0"/>
              <a:cs typeface="Noteworthy Ligh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0661" y="2688101"/>
            <a:ext cx="10820400" cy="4024125"/>
          </a:xfrm>
        </p:spPr>
        <p:txBody>
          <a:bodyPr/>
          <a:lstStyle/>
          <a:p>
            <a:r>
              <a:rPr lang="en-US" dirty="0" smtClean="0"/>
              <a:t>Respect </a:t>
            </a:r>
            <a:r>
              <a:rPr lang="en-US" dirty="0"/>
              <a:t>yourself, the teacher </a:t>
            </a:r>
            <a:r>
              <a:rPr lang="en-US" dirty="0" smtClean="0"/>
              <a:t>&amp; others</a:t>
            </a:r>
          </a:p>
          <a:p>
            <a:r>
              <a:rPr lang="en-US" dirty="0" smtClean="0"/>
              <a:t>Put </a:t>
            </a:r>
            <a:r>
              <a:rPr lang="en-US" dirty="0"/>
              <a:t>forth your best effort at all </a:t>
            </a:r>
            <a:r>
              <a:rPr lang="en-US" dirty="0" smtClean="0"/>
              <a:t>times</a:t>
            </a:r>
          </a:p>
          <a:p>
            <a:r>
              <a:rPr lang="en-US" dirty="0"/>
              <a:t>Be prepared for class each </a:t>
            </a:r>
            <a:r>
              <a:rPr lang="en-US" dirty="0" smtClean="0"/>
              <a:t>day</a:t>
            </a:r>
          </a:p>
          <a:p>
            <a:r>
              <a:rPr lang="en-US" dirty="0" smtClean="0"/>
              <a:t>Follow </a:t>
            </a:r>
            <a:r>
              <a:rPr lang="en-US" dirty="0"/>
              <a:t>directions when </a:t>
            </a:r>
            <a:r>
              <a:rPr lang="en-US" dirty="0" smtClean="0"/>
              <a:t>given</a:t>
            </a:r>
          </a:p>
          <a:p>
            <a:r>
              <a:rPr lang="en-US" dirty="0"/>
              <a:t>Pay attention, participate and ask </a:t>
            </a:r>
            <a:r>
              <a:rPr lang="en-US" dirty="0" smtClean="0"/>
              <a:t>questions</a:t>
            </a:r>
          </a:p>
          <a:p>
            <a:r>
              <a:rPr lang="en-US" dirty="0"/>
              <a:t>Preserve a positive learning </a:t>
            </a:r>
            <a:r>
              <a:rPr lang="en-US" dirty="0" smtClean="0"/>
              <a:t>environment</a:t>
            </a:r>
          </a:p>
          <a:p>
            <a:r>
              <a:rPr lang="en-US" dirty="0"/>
              <a:t>Take responsibility for your actions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098" name="Picture 2" descr="mage result for classroom expecta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25" y="2516560"/>
            <a:ext cx="3333750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2653" y="615179"/>
            <a:ext cx="8024648" cy="167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60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521407"/>
            <a:ext cx="8610600" cy="1293028"/>
          </a:xfrm>
        </p:spPr>
        <p:txBody>
          <a:bodyPr/>
          <a:lstStyle/>
          <a:p>
            <a:r>
              <a:rPr lang="en-US" dirty="0" smtClean="0">
                <a:latin typeface="Noteworthy Light" charset="0"/>
                <a:ea typeface="Noteworthy Light" charset="0"/>
                <a:cs typeface="Noteworthy Light" charset="0"/>
              </a:rPr>
              <a:t>PBIS-Positive behavior Interventions &amp; Supports</a:t>
            </a:r>
            <a:endParaRPr lang="en-US" dirty="0">
              <a:latin typeface="Noteworthy Light" charset="0"/>
              <a:ea typeface="Noteworthy Light" charset="0"/>
              <a:cs typeface="Noteworthy Light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249" y="1814435"/>
            <a:ext cx="5538951" cy="4536210"/>
          </a:xfrm>
        </p:spPr>
      </p:pic>
      <p:pic>
        <p:nvPicPr>
          <p:cNvPr id="12290" name="Picture 2" descr="https://lh4.googleusercontent.com/swkNdH6dSc09wjUXr2qzWaYLZxCY-QvHeaFikOHE_jaZoJinzxUdNYUtELac2Lmjt4Nu8zNEpKMtC0DFcet5G_Cki-DwJawUIYY1D_65bWuAIlPc-ROL-Xd0xy94lwdxmoLefn2DPH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74" y="464827"/>
            <a:ext cx="4967452" cy="564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07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442" y="1042669"/>
            <a:ext cx="8610600" cy="129302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Noteworthy Light" charset="0"/>
                <a:ea typeface="Noteworthy Light" charset="0"/>
                <a:cs typeface="Noteworthy Light" charset="0"/>
              </a:rPr>
              <a:t/>
            </a:r>
            <a:br>
              <a:rPr lang="en-US" dirty="0" smtClean="0">
                <a:latin typeface="Noteworthy Light" charset="0"/>
                <a:ea typeface="Noteworthy Light" charset="0"/>
                <a:cs typeface="Noteworthy Light" charset="0"/>
              </a:rPr>
            </a:br>
            <a:r>
              <a:rPr lang="en-US" dirty="0" smtClean="0">
                <a:latin typeface="Noteworthy Light" charset="0"/>
                <a:ea typeface="Noteworthy Light" charset="0"/>
                <a:cs typeface="Noteworthy Light" charset="0"/>
              </a:rPr>
              <a:t>Rewards </a:t>
            </a:r>
            <a:r>
              <a:rPr lang="en-US" dirty="0">
                <a:latin typeface="Noteworthy Light" charset="0"/>
                <a:ea typeface="Noteworthy Light" charset="0"/>
                <a:cs typeface="Noteworthy Light" charset="0"/>
              </a:rPr>
              <a:t>and consequences </a:t>
            </a:r>
            <a:br>
              <a:rPr lang="en-US" dirty="0">
                <a:latin typeface="Noteworthy Light" charset="0"/>
                <a:ea typeface="Noteworthy Light" charset="0"/>
                <a:cs typeface="Noteworthy Light" charset="0"/>
              </a:rPr>
            </a:br>
            <a:r>
              <a:rPr lang="en-US" dirty="0">
                <a:latin typeface="Noteworthy Light" charset="0"/>
                <a:ea typeface="Noteworthy Light" charset="0"/>
                <a:cs typeface="Noteworthy Light" charset="0"/>
              </a:rPr>
              <a:t/>
            </a:r>
            <a:br>
              <a:rPr lang="en-US" dirty="0">
                <a:latin typeface="Noteworthy Light" charset="0"/>
                <a:ea typeface="Noteworthy Light" charset="0"/>
                <a:cs typeface="Noteworthy Light" charset="0"/>
              </a:rPr>
            </a:br>
            <a:endParaRPr lang="en-US" dirty="0">
              <a:latin typeface="Noteworthy Light" charset="0"/>
              <a:ea typeface="Noteworthy Light" charset="0"/>
              <a:cs typeface="Noteworthy Ligh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833875"/>
            <a:ext cx="10820400" cy="4024125"/>
          </a:xfrm>
        </p:spPr>
        <p:txBody>
          <a:bodyPr/>
          <a:lstStyle/>
          <a:p>
            <a:pPr marL="0" indent="0">
              <a:buNone/>
            </a:pPr>
            <a:endParaRPr lang="en-US" b="1" dirty="0" smtClean="0"/>
          </a:p>
          <a:p>
            <a:pPr marL="0" indent="0" algn="ctr">
              <a:buNone/>
            </a:pPr>
            <a:r>
              <a:rPr lang="en-US" dirty="0" smtClean="0"/>
              <a:t>GOAL</a:t>
            </a:r>
            <a:r>
              <a:rPr lang="en-US" dirty="0"/>
              <a:t>: Friday Fun Day!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>NO Warnings = 5 individual Tiger Tokens AND can take part in fun Friday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>Warnings: 3 verbal warnings and then if behaviors continue the warnings will be marked down</a:t>
            </a:r>
          </a:p>
          <a:p>
            <a:pPr marL="0" indent="0">
              <a:buNone/>
            </a:pPr>
            <a:r>
              <a:rPr lang="en-US" b="1" dirty="0"/>
              <a:t/>
            </a:r>
            <a:br>
              <a:rPr lang="en-US" b="1" dirty="0"/>
            </a:br>
            <a:r>
              <a:rPr lang="en-US" dirty="0"/>
              <a:t>5 warnings for the week = NO Friday Fun Day</a:t>
            </a:r>
          </a:p>
        </p:txBody>
      </p:sp>
      <p:pic>
        <p:nvPicPr>
          <p:cNvPr id="6146" name="Picture 2" descr="mage result for fun frid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08536"/>
            <a:ext cx="47720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3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3159" y="1426525"/>
            <a:ext cx="8610600" cy="1293028"/>
          </a:xfrm>
        </p:spPr>
        <p:txBody>
          <a:bodyPr>
            <a:normAutofit/>
          </a:bodyPr>
          <a:lstStyle/>
          <a:p>
            <a:r>
              <a:rPr lang="en-US" dirty="0">
                <a:latin typeface="Noteworthy Light" charset="0"/>
                <a:ea typeface="Noteworthy Light" charset="0"/>
                <a:cs typeface="Noteworthy Light" charset="0"/>
              </a:rPr>
              <a:t>Daily planners/Communication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3071259"/>
            <a:ext cx="10820400" cy="4024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Planner/take-home </a:t>
            </a:r>
            <a:r>
              <a:rPr lang="en-US" b="1" dirty="0"/>
              <a:t>folder</a:t>
            </a:r>
            <a:r>
              <a:rPr lang="en-US" dirty="0"/>
              <a:t>: The planner will be in the green binder. Please review and sign the planner each night. Please check the take-home folder each night for important handouts, letters and homework.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Communication</a:t>
            </a:r>
            <a:r>
              <a:rPr lang="en-US" dirty="0"/>
              <a:t>: </a:t>
            </a:r>
          </a:p>
          <a:p>
            <a:pPr marL="0" indent="0">
              <a:buNone/>
            </a:pPr>
            <a:r>
              <a:rPr lang="en-US" dirty="0"/>
              <a:t>We will utilize the Remind app, student daily planners, teacher websites and email. Please free to email us anytime or jot a note in the planner! 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7170" name="Picture 2" descr="mage result for daily planners clip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283" y="902716"/>
            <a:ext cx="2159876" cy="181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82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Noteworthy Light" charset="0"/>
                <a:ea typeface="Noteworthy Light" charset="0"/>
                <a:cs typeface="Noteworthy Light" charset="0"/>
              </a:rPr>
              <a:t>Math Homework</a:t>
            </a:r>
            <a:endParaRPr lang="en-US" dirty="0">
              <a:latin typeface="Noteworthy Light" charset="0"/>
              <a:ea typeface="Noteworthy Light" charset="0"/>
              <a:cs typeface="Noteworthy Ligh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6917" y="3298147"/>
            <a:ext cx="6536635" cy="4024125"/>
          </a:xfrm>
        </p:spPr>
        <p:txBody>
          <a:bodyPr>
            <a:normAutofit/>
          </a:bodyPr>
          <a:lstStyle/>
          <a:p>
            <a:r>
              <a:rPr lang="en-US" sz="2500" dirty="0" smtClean="0"/>
              <a:t>45 minutes of </a:t>
            </a:r>
            <a:r>
              <a:rPr lang="en-US" sz="2500" dirty="0" err="1" smtClean="0"/>
              <a:t>i</a:t>
            </a:r>
            <a:r>
              <a:rPr lang="en-US" sz="2500" dirty="0" smtClean="0"/>
              <a:t>-Ready weekly </a:t>
            </a:r>
          </a:p>
          <a:p>
            <a:pPr lvl="1">
              <a:buFont typeface="Wingdings" charset="2"/>
              <a:buChar char="Ø"/>
            </a:pPr>
            <a:r>
              <a:rPr lang="en-US" sz="2500" dirty="0" smtClean="0"/>
              <a:t>The </a:t>
            </a:r>
            <a:r>
              <a:rPr lang="en-US" sz="2500" dirty="0" err="1" smtClean="0"/>
              <a:t>i</a:t>
            </a:r>
            <a:r>
              <a:rPr lang="en-US" sz="2500" dirty="0" smtClean="0"/>
              <a:t>-Ready log will be given on Monday and needs to be handed in Friday</a:t>
            </a:r>
          </a:p>
          <a:p>
            <a:pPr>
              <a:buFont typeface="Arial" charset="0"/>
              <a:buChar char="•"/>
            </a:pPr>
            <a:r>
              <a:rPr lang="en-US" sz="2500" dirty="0" smtClean="0"/>
              <a:t>Daily homework: a math worksheet with 10 review problems</a:t>
            </a:r>
            <a:endParaRPr lang="en-US" sz="25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52" y="2194560"/>
            <a:ext cx="3320222" cy="4334280"/>
          </a:xfrm>
          <a:prstGeom prst="rect">
            <a:avLst/>
          </a:prstGeom>
        </p:spPr>
      </p:pic>
      <p:pic>
        <p:nvPicPr>
          <p:cNvPr id="3078" name="Picture 6" descr="mage result for 4th grade math clip 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509" y="943567"/>
            <a:ext cx="3373821" cy="236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82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Noteworthy Light" charset="0"/>
                <a:ea typeface="Noteworthy Light" charset="0"/>
                <a:cs typeface="Noteworthy Light" charset="0"/>
              </a:rPr>
              <a:t>Math Workshop</a:t>
            </a:r>
            <a:endParaRPr lang="en-US" dirty="0">
              <a:latin typeface="Noteworthy Light" charset="0"/>
              <a:ea typeface="Noteworthy Light" charset="0"/>
              <a:cs typeface="Noteworthy Ligh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3865705"/>
            <a:ext cx="10820400" cy="4024125"/>
          </a:xfrm>
        </p:spPr>
        <p:txBody>
          <a:bodyPr/>
          <a:lstStyle/>
          <a:p>
            <a:r>
              <a:rPr lang="en-US" dirty="0" smtClean="0"/>
              <a:t>80 </a:t>
            </a:r>
            <a:r>
              <a:rPr lang="en-US" dirty="0"/>
              <a:t>minute block</a:t>
            </a:r>
          </a:p>
          <a:p>
            <a:r>
              <a:rPr lang="en-US" dirty="0" smtClean="0"/>
              <a:t>Math </a:t>
            </a:r>
            <a:r>
              <a:rPr lang="en-US" dirty="0"/>
              <a:t>interactive notebook, Math and Focus, NYS Engage NY Modules</a:t>
            </a:r>
          </a:p>
          <a:p>
            <a:r>
              <a:rPr lang="en-US" dirty="0" smtClean="0"/>
              <a:t>10-15 </a:t>
            </a:r>
            <a:r>
              <a:rPr lang="en-US" dirty="0"/>
              <a:t>minute mini lesson</a:t>
            </a:r>
          </a:p>
          <a:p>
            <a:r>
              <a:rPr lang="en-US" dirty="0" smtClean="0"/>
              <a:t>60 </a:t>
            </a:r>
            <a:r>
              <a:rPr lang="en-US" dirty="0"/>
              <a:t>minute center rotations</a:t>
            </a:r>
          </a:p>
          <a:p>
            <a:pPr lvl="1" fontAlgn="base"/>
            <a:r>
              <a:rPr lang="en-US" dirty="0"/>
              <a:t>4 groups- rotate every 15 minutes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194" name="Picture 2" descr="mage result for math worksh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982" y="1202646"/>
            <a:ext cx="516255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66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7" y="170607"/>
            <a:ext cx="8799617" cy="6598328"/>
          </a:xfrm>
        </p:spPr>
      </p:pic>
    </p:spTree>
    <p:extLst>
      <p:ext uri="{BB962C8B-B14F-4D97-AF65-F5344CB8AC3E}">
        <p14:creationId xmlns:p14="http://schemas.microsoft.com/office/powerpoint/2010/main" val="344326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1872</TotalTime>
  <Words>367</Words>
  <Application>Microsoft Office PowerPoint</Application>
  <PresentationFormat>Widescreen</PresentationFormat>
  <Paragraphs>88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Century Gothic</vt:lpstr>
      <vt:lpstr>Noteworthy Light</vt:lpstr>
      <vt:lpstr>Wingdings</vt:lpstr>
      <vt:lpstr>Vapor Trail</vt:lpstr>
      <vt:lpstr>Welcome to Parent Night! </vt:lpstr>
      <vt:lpstr>Parent Night</vt:lpstr>
      <vt:lpstr>PowerPoint Presentation</vt:lpstr>
      <vt:lpstr>PBIS-Positive behavior Interventions &amp; Supports</vt:lpstr>
      <vt:lpstr> Rewards and consequences   </vt:lpstr>
      <vt:lpstr>Daily planners/Communication</vt:lpstr>
      <vt:lpstr>Math Homework</vt:lpstr>
      <vt:lpstr>Math Workshop</vt:lpstr>
      <vt:lpstr>PowerPoint Presentation</vt:lpstr>
      <vt:lpstr>Math Curriculum </vt:lpstr>
      <vt:lpstr>Science Curriculum</vt:lpstr>
      <vt:lpstr>SChedule</vt:lpstr>
      <vt:lpstr>Grading Policy </vt:lpstr>
      <vt:lpstr>Snack</vt:lpstr>
      <vt:lpstr>In order to increase you child’s academic success:</vt:lpstr>
      <vt:lpstr>Feel free to contact me!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Parent Night!</dc:title>
  <dc:creator>Emily Kalaka</dc:creator>
  <cp:lastModifiedBy>emily kalaka</cp:lastModifiedBy>
  <cp:revision>11</cp:revision>
  <dcterms:created xsi:type="dcterms:W3CDTF">2018-09-09T15:17:33Z</dcterms:created>
  <dcterms:modified xsi:type="dcterms:W3CDTF">2018-09-14T16:42:06Z</dcterms:modified>
</cp:coreProperties>
</file>